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app0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package/2006/relationships/metadata/extended-properties" Target="docProps/app0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1" r:id="rId2"/>
  </p:sldMasterIdLst>
  <p:sldIdLst>
    <p:sldId id="269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4" r:id="rId12"/>
    <p:sldId id="271" r:id="rId13"/>
    <p:sldId id="265" r:id="rId14"/>
    <p:sldId id="266" r:id="rId15"/>
    <p:sldId id="267" r:id="rId16"/>
    <p:sldId id="270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5" autoAdjust="0"/>
    <p:restoredTop sz="94726" autoAdjust="0"/>
  </p:normalViewPr>
  <p:slideViewPr>
    <p:cSldViewPr snapToGrid="0" snapToObjects="1">
      <p:cViewPr varScale="1">
        <p:scale>
          <a:sx n="120" d="100"/>
          <a:sy n="120" d="100"/>
        </p:scale>
        <p:origin x="504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0346" y="409134"/>
            <a:ext cx="5738052" cy="28450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0346" y="3311818"/>
            <a:ext cx="5738052" cy="7453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50346" y="4275294"/>
            <a:ext cx="5738049" cy="273844"/>
          </a:xfrm>
        </p:spPr>
        <p:txBody>
          <a:bodyPr/>
          <a:lstStyle>
            <a:lvl1pPr algn="ctr">
              <a:defRPr sz="2000" b="0" i="0">
                <a:latin typeface="Helvetica Light" panose="020B0403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EA7C2-B153-E8C4-B0EE-5A39D34393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294" y="3047247"/>
            <a:ext cx="2222500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B33D94-22C2-A6D4-17EA-BDDAA03CC74F}"/>
              </a:ext>
            </a:extLst>
          </p:cNvPr>
          <p:cNvSpPr txBox="1"/>
          <p:nvPr userDrawn="1"/>
        </p:nvSpPr>
        <p:spPr>
          <a:xfrm>
            <a:off x="387877" y="1925419"/>
            <a:ext cx="173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KEN REHBEHN</a:t>
            </a:r>
            <a:endParaRPr lang="en-US" baseline="0" dirty="0"/>
          </a:p>
          <a:p>
            <a:r>
              <a:rPr lang="en-US" baseline="0" dirty="0"/>
              <a:t>Principal Analyst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6A1721-C9D6-88BA-FCDD-36F8D40083E6}"/>
              </a:ext>
            </a:extLst>
          </p:cNvPr>
          <p:cNvCxnSpPr/>
          <p:nvPr userDrawn="1"/>
        </p:nvCxnSpPr>
        <p:spPr>
          <a:xfrm>
            <a:off x="2940111" y="364822"/>
            <a:ext cx="0" cy="44527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5673E9-DFC7-0BD3-2B1A-D3EA61C478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47963-71BE-4D67-AAFE-69254066C5A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63229"/>
            <a:ext cx="91440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6437B82-780A-3EC2-4771-6FA9DE240D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5" y="4643370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2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334B1E-356D-DA6D-CB36-0AF0F932F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4C56FB-977F-9A0E-0A02-0067859E539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63229"/>
            <a:ext cx="91440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334B1E-356D-DA6D-CB36-0AF0F932F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4C56FB-977F-9A0E-0A02-0067859E539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63229"/>
            <a:ext cx="91440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876CEAA-9B0B-EF5B-2B71-47223A203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48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49CBB-B9E5-39D1-EC0F-6C8C63BED5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D63F1D-FACD-D5D1-69B7-A990D1EA9B4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63229"/>
            <a:ext cx="91440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49CBB-B9E5-39D1-EC0F-6C8C63BED5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D63F1D-FACD-D5D1-69B7-A990D1EA9B4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63229"/>
            <a:ext cx="91440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631D7E-FADE-A1CF-1933-C271160C7E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79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2EBCE-A385-8823-6234-004B337E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2EBCE-A385-8823-6234-004B337E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131F674-BA99-0174-D61E-08DB5C27DA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70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548E1E-4096-97BD-498A-DC5DC2469F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548E1E-4096-97BD-498A-DC5DC2469F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41353B-F386-B77F-C05F-643F4DC319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52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3196D1-76DC-D485-931C-600DFA0C1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0346" y="409134"/>
            <a:ext cx="5738052" cy="28450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0346" y="3311818"/>
            <a:ext cx="5738052" cy="7453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50346" y="4275294"/>
            <a:ext cx="5738049" cy="273844"/>
          </a:xfrm>
        </p:spPr>
        <p:txBody>
          <a:bodyPr/>
          <a:lstStyle>
            <a:lvl1pPr algn="ctr">
              <a:defRPr sz="2000" b="0" i="0">
                <a:latin typeface="Helvetica Light" panose="020B0403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EA7C2-B153-E8C4-B0EE-5A39D34393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294" y="3047247"/>
            <a:ext cx="2222500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B33D94-22C2-A6D4-17EA-BDDAA03CC74F}"/>
              </a:ext>
            </a:extLst>
          </p:cNvPr>
          <p:cNvSpPr txBox="1"/>
          <p:nvPr userDrawn="1"/>
        </p:nvSpPr>
        <p:spPr>
          <a:xfrm>
            <a:off x="387877" y="1925419"/>
            <a:ext cx="173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KEN REHBEHN</a:t>
            </a:r>
            <a:endParaRPr lang="en-US" baseline="0" dirty="0"/>
          </a:p>
          <a:p>
            <a:r>
              <a:rPr lang="en-US" baseline="0" dirty="0"/>
              <a:t>Principal Analyst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6A1721-C9D6-88BA-FCDD-36F8D40083E6}"/>
              </a:ext>
            </a:extLst>
          </p:cNvPr>
          <p:cNvCxnSpPr/>
          <p:nvPr userDrawn="1"/>
        </p:nvCxnSpPr>
        <p:spPr>
          <a:xfrm>
            <a:off x="2940111" y="364822"/>
            <a:ext cx="0" cy="44527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ECB6A58-2B98-E5F9-EC0A-0A2E3668A8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468" y="3043519"/>
            <a:ext cx="2222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2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3196D1-76DC-D485-931C-600DFA0C1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7ABEA4-06BF-255B-690D-C366F75075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8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1874" y="4064055"/>
            <a:ext cx="2903420" cy="66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Smart communications</a:t>
            </a:r>
            <a:br>
              <a:rPr lang="en-US" sz="1800" b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800" b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for public safety &amp; industry</a:t>
            </a: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2908935" y="0"/>
            <a:ext cx="6235065" cy="5143500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968805" y="4767263"/>
            <a:ext cx="4252211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2382" y="1597819"/>
            <a:ext cx="5905056" cy="1102519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8781" y="2914650"/>
            <a:ext cx="5512258" cy="13144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Line 9"/>
          <p:cNvSpPr>
            <a:spLocks noChangeShapeType="1"/>
          </p:cNvSpPr>
          <p:nvPr userDrawn="1"/>
        </p:nvSpPr>
        <p:spPr bwMode="auto">
          <a:xfrm>
            <a:off x="2965294" y="1066989"/>
            <a:ext cx="617870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61874" y="2054007"/>
            <a:ext cx="173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KEN REHBEHN</a:t>
            </a:r>
            <a:endParaRPr lang="en-US" baseline="0" dirty="0"/>
          </a:p>
          <a:p>
            <a:r>
              <a:rPr lang="en-US" baseline="0" dirty="0"/>
              <a:t>Principal Analyst</a:t>
            </a:r>
          </a:p>
        </p:txBody>
      </p:sp>
      <p:sp>
        <p:nvSpPr>
          <p:cNvPr id="15" name="Line 9"/>
          <p:cNvSpPr>
            <a:spLocks noChangeShapeType="1"/>
          </p:cNvSpPr>
          <p:nvPr userDrawn="1"/>
        </p:nvSpPr>
        <p:spPr bwMode="auto">
          <a:xfrm>
            <a:off x="0" y="1066989"/>
            <a:ext cx="9143999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C8B8C0-63BA-7B4F-BC79-B21941000F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874" y="3039296"/>
            <a:ext cx="2222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76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FF5FB887-7625-CF43-A294-9E37A952EA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1" y="1204459"/>
            <a:ext cx="8229598" cy="3403908"/>
          </a:xfrm>
        </p:spPr>
        <p:txBody>
          <a:bodyPr/>
          <a:lstStyle>
            <a:lvl1pPr marL="0" indent="0">
              <a:buNone/>
              <a:defRPr sz="2400">
                <a:latin typeface="Helvetica" pitchFamily="2" charset="0"/>
              </a:defRPr>
            </a:lvl1pPr>
            <a:lvl2pPr marL="312738" indent="-312738">
              <a:buFont typeface="Arial" panose="020B0604020202020204" pitchFamily="34" charset="0"/>
              <a:buChar char="•"/>
              <a:tabLst/>
              <a:defRPr>
                <a:latin typeface="Helvetica" pitchFamily="2" charset="0"/>
              </a:defRPr>
            </a:lvl2pPr>
            <a:lvl3pPr marL="749300" indent="-276225">
              <a:buFont typeface="System Font Regular"/>
              <a:buChar char="⎻"/>
              <a:tabLst/>
              <a:defRPr>
                <a:latin typeface="Helvetica" pitchFamily="2" charset="0"/>
              </a:defRPr>
            </a:lvl3pPr>
            <a:lvl4pPr marL="1085850" indent="-222250">
              <a:buFont typeface="Wingdings" pitchFamily="2" charset="2"/>
              <a:buChar char="§"/>
              <a:tabLst/>
              <a:defRPr>
                <a:latin typeface="Helvetica" pitchFamily="2" charset="0"/>
              </a:defRPr>
            </a:lvl4pPr>
            <a:lvl5pPr marL="1606550" indent="-222250">
              <a:tabLst/>
              <a:defRPr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Line 9"/>
          <p:cNvSpPr>
            <a:spLocks noChangeShapeType="1"/>
          </p:cNvSpPr>
          <p:nvPr userDrawn="1"/>
        </p:nvSpPr>
        <p:spPr bwMode="auto">
          <a:xfrm>
            <a:off x="0" y="1066989"/>
            <a:ext cx="9143999" cy="0"/>
          </a:xfrm>
          <a:prstGeom prst="line">
            <a:avLst/>
          </a:prstGeom>
          <a:noFill/>
          <a:ln w="25400">
            <a:solidFill>
              <a:srgbClr val="0067A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D5EDC4-25ED-8646-94AB-1228758DF2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16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No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FF5FB887-7625-CF43-A294-9E37A952EA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1" y="1204459"/>
            <a:ext cx="8229598" cy="340390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Line 9"/>
          <p:cNvSpPr>
            <a:spLocks noChangeShapeType="1"/>
          </p:cNvSpPr>
          <p:nvPr userDrawn="1"/>
        </p:nvSpPr>
        <p:spPr bwMode="auto">
          <a:xfrm>
            <a:off x="0" y="1066989"/>
            <a:ext cx="9143999" cy="0"/>
          </a:xfrm>
          <a:prstGeom prst="line">
            <a:avLst/>
          </a:prstGeom>
          <a:noFill/>
          <a:ln w="25400">
            <a:solidFill>
              <a:srgbClr val="0067A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D5EDC4-25ED-8646-94AB-1228758DF2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11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988" y="1318795"/>
            <a:ext cx="2763740" cy="20065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FF5FB887-7625-CF43-A294-9E37A952EA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207846" y="353481"/>
            <a:ext cx="5814467" cy="42025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Line 9"/>
          <p:cNvSpPr>
            <a:spLocks noChangeShapeType="1"/>
          </p:cNvSpPr>
          <p:nvPr userDrawn="1"/>
        </p:nvSpPr>
        <p:spPr bwMode="auto">
          <a:xfrm rot="5400000">
            <a:off x="1132536" y="2389508"/>
            <a:ext cx="3967317" cy="0"/>
          </a:xfrm>
          <a:prstGeom prst="line">
            <a:avLst/>
          </a:prstGeom>
          <a:noFill/>
          <a:ln w="25400">
            <a:solidFill>
              <a:srgbClr val="0067A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2B15B-179B-A44D-B5E2-87AD59DF0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47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FF5FB887-7625-CF43-A294-9E37A952EA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722314" y="3316059"/>
            <a:ext cx="777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9B2A2A-AF22-414E-B09C-9D913D8B8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84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FF5FB887-7625-CF43-A294-9E37A952EA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Line 9"/>
          <p:cNvSpPr>
            <a:spLocks noChangeShapeType="1"/>
          </p:cNvSpPr>
          <p:nvPr userDrawn="1"/>
        </p:nvSpPr>
        <p:spPr bwMode="auto">
          <a:xfrm>
            <a:off x="0" y="1066989"/>
            <a:ext cx="9143999" cy="0"/>
          </a:xfrm>
          <a:prstGeom prst="line">
            <a:avLst/>
          </a:prstGeom>
          <a:noFill/>
          <a:ln w="25400">
            <a:solidFill>
              <a:srgbClr val="0067A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2D4ED3-DE86-3A42-A24B-93329DB7E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1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FF5FB887-7625-CF43-A294-9E37A952EA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Line 9"/>
          <p:cNvSpPr>
            <a:spLocks noChangeShapeType="1"/>
          </p:cNvSpPr>
          <p:nvPr userDrawn="1"/>
        </p:nvSpPr>
        <p:spPr bwMode="auto">
          <a:xfrm>
            <a:off x="0" y="1066989"/>
            <a:ext cx="9143999" cy="0"/>
          </a:xfrm>
          <a:prstGeom prst="line">
            <a:avLst/>
          </a:prstGeom>
          <a:noFill/>
          <a:ln w="25400">
            <a:solidFill>
              <a:srgbClr val="0067A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86169C-3487-7E48-AB18-4C6EF1174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4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D13CC-F490-D94F-EDFB-092F8F84C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36C8EF-A010-8652-7AD4-703D09DE33D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63229"/>
            <a:ext cx="91440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FF5FB887-7625-CF43-A294-9E37A952EA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0" y="1066989"/>
            <a:ext cx="9143999" cy="0"/>
          </a:xfrm>
          <a:prstGeom prst="line">
            <a:avLst/>
          </a:prstGeom>
          <a:noFill/>
          <a:ln w="25400">
            <a:solidFill>
              <a:srgbClr val="0067A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E043FF-22E2-7E44-A296-93270F5BB7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46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FF5FB887-7625-CF43-A294-9E37A952EAD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A6B9C8-7950-D248-9F31-C80C72CF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4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D13CC-F490-D94F-EDFB-092F8F84C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36C8EF-A010-8652-7AD4-703D09DE33D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63229"/>
            <a:ext cx="91440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F298A02-8AF5-C883-DAF0-FDEFD937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3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SideBy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3" y="1279572"/>
            <a:ext cx="3916837" cy="25843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8048" y="102393"/>
            <a:ext cx="4751111" cy="449223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D13CC-F490-D94F-EDFB-092F8F84C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B6EEC4-B640-7CEE-8E71-923B1D0F90AC}"/>
              </a:ext>
            </a:extLst>
          </p:cNvPr>
          <p:cNvCxnSpPr/>
          <p:nvPr userDrawn="1"/>
        </p:nvCxnSpPr>
        <p:spPr>
          <a:xfrm>
            <a:off x="4184450" y="190640"/>
            <a:ext cx="0" cy="44527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20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SideBySide_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3" y="1279572"/>
            <a:ext cx="3916837" cy="25843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8048" y="102393"/>
            <a:ext cx="4751111" cy="449223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D13CC-F490-D94F-EDFB-092F8F84C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B6EEC4-B640-7CEE-8E71-923B1D0F90AC}"/>
              </a:ext>
            </a:extLst>
          </p:cNvPr>
          <p:cNvCxnSpPr/>
          <p:nvPr userDrawn="1"/>
        </p:nvCxnSpPr>
        <p:spPr>
          <a:xfrm>
            <a:off x="4184450" y="190640"/>
            <a:ext cx="0" cy="44527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4A95304-C376-9FBD-42BE-9D84D55234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1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040" y="2994091"/>
            <a:ext cx="4788262" cy="146208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1040" y="1839256"/>
            <a:ext cx="4788262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BFB272-A98E-1EF1-C8CA-04D1BB7BB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47A8E5-24FC-2135-70F5-677DBE1FF9F2}"/>
              </a:ext>
            </a:extLst>
          </p:cNvPr>
          <p:cNvCxnSpPr/>
          <p:nvPr userDrawn="1"/>
        </p:nvCxnSpPr>
        <p:spPr>
          <a:xfrm>
            <a:off x="3034379" y="364822"/>
            <a:ext cx="0" cy="44527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040" y="2994091"/>
            <a:ext cx="4788262" cy="146208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1040" y="1839256"/>
            <a:ext cx="4788262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BFB272-A98E-1EF1-C8CA-04D1BB7BB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47A8E5-24FC-2135-70F5-677DBE1FF9F2}"/>
              </a:ext>
            </a:extLst>
          </p:cNvPr>
          <p:cNvCxnSpPr/>
          <p:nvPr userDrawn="1"/>
        </p:nvCxnSpPr>
        <p:spPr>
          <a:xfrm>
            <a:off x="3034379" y="364822"/>
            <a:ext cx="0" cy="44527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638201E-2DF8-067D-D9B8-93CE8DDB8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5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5673E9-DFC7-0BD3-2B1A-D3EA61C478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" y="4643371"/>
            <a:ext cx="1397000" cy="4310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47963-71BE-4D67-AAFE-69254066C5A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63229"/>
            <a:ext cx="91440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</a:defRPr>
            </a:lvl1pPr>
          </a:lstStyle>
          <a:p>
            <a:fld id="{C5EF2332-01BF-834F-8236-50238282D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1" r:id="rId4"/>
    <p:sldLayoutId id="2147483660" r:id="rId5"/>
    <p:sldLayoutId id="2147483663" r:id="rId6"/>
    <p:sldLayoutId id="2147483651" r:id="rId7"/>
    <p:sldLayoutId id="2147483664" r:id="rId8"/>
    <p:sldLayoutId id="2147483652" r:id="rId9"/>
    <p:sldLayoutId id="2147483665" r:id="rId10"/>
    <p:sldLayoutId id="2147483653" r:id="rId11"/>
    <p:sldLayoutId id="2147483670" r:id="rId12"/>
    <p:sldLayoutId id="2147483654" r:id="rId13"/>
    <p:sldLayoutId id="2147483666" r:id="rId14"/>
    <p:sldLayoutId id="2147483655" r:id="rId15"/>
    <p:sldLayoutId id="2147483667" r:id="rId16"/>
    <p:sldLayoutId id="2147483656" r:id="rId17"/>
    <p:sldLayoutId id="2147483668" r:id="rId18"/>
    <p:sldLayoutId id="2147483657" r:id="rId19"/>
    <p:sldLayoutId id="2147483669" r:id="rId20"/>
    <p:sldLayoutId id="2147483658" r:id="rId21"/>
    <p:sldLayoutId id="2147483659" r:id="rId22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33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342900" indent="-342900" algn="l" defTabSz="3429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342900" algn="l" defTabSz="342900" rtl="0" eaLnBrk="1" latinLnBrk="0" hangingPunct="1">
        <a:spcBef>
          <a:spcPct val="20000"/>
        </a:spcBef>
        <a:buFont typeface="Arial"/>
        <a:buChar char="–"/>
        <a:defRPr sz="21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2pPr>
      <a:lvl3pPr marL="1028700" indent="-342900" algn="l" defTabSz="3429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3pPr>
      <a:lvl4pPr marL="1371600" indent="-342900" algn="l" defTabSz="342900" rtl="0" eaLnBrk="1" latinLnBrk="0" hangingPunct="1">
        <a:spcBef>
          <a:spcPct val="20000"/>
        </a:spcBef>
        <a:buFont typeface="Arial"/>
        <a:buChar char="–"/>
        <a:defRPr sz="15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4pPr>
      <a:lvl5pPr marL="1714500" indent="-342900" algn="l" defTabSz="342900" rtl="0" eaLnBrk="1" latinLnBrk="0" hangingPunct="1">
        <a:spcBef>
          <a:spcPct val="20000"/>
        </a:spcBef>
        <a:buFont typeface="Arial"/>
        <a:buChar char="»"/>
        <a:defRPr sz="15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5pPr>
      <a:lvl6pPr marL="20574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003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0812" y="4767263"/>
            <a:ext cx="42522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15526" y="4767263"/>
            <a:ext cx="11712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FF5FB887-7625-CF43-A294-9E37A952EA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087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672"/>
        </a:spcBef>
        <a:buFont typeface="Arial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672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672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672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672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en-US" sz="2800" dirty="0"/>
              <a:t>Paris 2024</a:t>
            </a:r>
            <a:br>
              <a:rPr lang="en-US" sz="2800" dirty="0"/>
            </a:br>
            <a:r>
              <a:rPr lang="en-US" sz="2800" dirty="0"/>
              <a:t>Communications Experience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8781" y="3342821"/>
            <a:ext cx="5512258" cy="1314450"/>
          </a:xfrm>
        </p:spPr>
        <p:txBody>
          <a:bodyPr/>
          <a:lstStyle/>
          <a:p>
            <a:r>
              <a:rPr lang="en-US" dirty="0" err="1"/>
              <a:t>iCERT</a:t>
            </a:r>
            <a:r>
              <a:rPr lang="en-US" dirty="0"/>
              <a:t> Fall Meeting</a:t>
            </a:r>
          </a:p>
          <a:p>
            <a:r>
              <a:rPr lang="en-US" dirty="0"/>
              <a:t>November 2024</a:t>
            </a:r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968805" y="4767263"/>
            <a:ext cx="4252211" cy="2738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66B4F-3D28-8311-0B52-274C4D826E6D}"/>
              </a:ext>
            </a:extLst>
          </p:cNvPr>
          <p:cNvSpPr txBox="1"/>
          <p:nvPr/>
        </p:nvSpPr>
        <p:spPr>
          <a:xfrm>
            <a:off x="61874" y="4064055"/>
            <a:ext cx="2903420" cy="66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Smart communications</a:t>
            </a:r>
            <a:br>
              <a:rPr lang="en-US" sz="1800" b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800" b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for public safety &amp; industry</a:t>
            </a:r>
          </a:p>
        </p:txBody>
      </p:sp>
    </p:spTree>
    <p:extLst>
      <p:ext uri="{BB962C8B-B14F-4D97-AF65-F5344CB8AC3E}">
        <p14:creationId xmlns:p14="http://schemas.microsoft.com/office/powerpoint/2010/main" val="28775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US" sz="3100"/>
              <a:t>Showcase for Push-to-Talk over Cellular?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 lvl="0"/>
            <a:r>
              <a:rPr lang="en-US" sz="1900" dirty="0"/>
              <a:t>Security team had traditional LMR portables</a:t>
            </a:r>
          </a:p>
          <a:p>
            <a:pPr lvl="0"/>
            <a:r>
              <a:rPr lang="en-US" sz="1900" dirty="0"/>
              <a:t>Venue operations team used hardened smartphones with MC-PTT</a:t>
            </a:r>
          </a:p>
          <a:p>
            <a:pPr lvl="0"/>
            <a:r>
              <a:rPr lang="en-US" sz="1900" dirty="0"/>
              <a:t>Some National Police with ACMOSS devices</a:t>
            </a:r>
          </a:p>
          <a:p>
            <a:pPr lvl="0"/>
            <a:r>
              <a:rPr lang="en-US" sz="1900" dirty="0"/>
              <a:t>Staff avoided the MC-PTT</a:t>
            </a:r>
          </a:p>
          <a:p>
            <a:pPr lvl="1"/>
            <a:r>
              <a:rPr lang="en-US" sz="1900" dirty="0"/>
              <a:t>Poor physical form factor</a:t>
            </a:r>
          </a:p>
          <a:p>
            <a:pPr lvl="1"/>
            <a:r>
              <a:rPr lang="en-US" sz="1900" dirty="0"/>
              <a:t>Difficult screen user interface</a:t>
            </a:r>
          </a:p>
        </p:txBody>
      </p:sp>
      <p:pic>
        <p:nvPicPr>
          <p:cNvPr id="7" name="Picture 6" descr="A person in uniform with a radio on his shoulder&#10;&#10;Description automatically generated">
            <a:extLst>
              <a:ext uri="{FF2B5EF4-FFF2-40B4-BE49-F238E27FC236}">
                <a16:creationId xmlns:a16="http://schemas.microsoft.com/office/drawing/2014/main" id="{B1F2BFC4-CA66-257D-5210-08C91F2686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80" b="12682"/>
          <a:stretch/>
        </p:blipFill>
        <p:spPr>
          <a:xfrm>
            <a:off x="4648200" y="1200151"/>
            <a:ext cx="4038600" cy="3394472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5EF2332-01BF-834F-8236-50238282D533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97247-2129-074C-CA88-57117F07F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65AA-2E78-6618-45A9-F1B45AEE2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US" sz="3100"/>
              <a:t>Showcase for Push-to-Talk over Cellular?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C1571-EC56-3122-50A0-1CC3F66F5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861034" cy="3394472"/>
          </a:xfrm>
        </p:spPr>
        <p:txBody>
          <a:bodyPr>
            <a:normAutofit/>
          </a:bodyPr>
          <a:lstStyle/>
          <a:p>
            <a:pPr lvl="0"/>
            <a:r>
              <a:rPr lang="en-US" sz="1900" dirty="0"/>
              <a:t>Staff avoided the MC-PTT</a:t>
            </a:r>
          </a:p>
          <a:p>
            <a:pPr lvl="1"/>
            <a:r>
              <a:rPr lang="en-US" sz="1900" dirty="0"/>
              <a:t>Poor physical form factor</a:t>
            </a:r>
          </a:p>
          <a:p>
            <a:pPr lvl="1"/>
            <a:r>
              <a:rPr lang="en-US" sz="1900" dirty="0"/>
              <a:t>Unacceptable accessory connection</a:t>
            </a:r>
          </a:p>
          <a:p>
            <a:pPr lvl="1"/>
            <a:r>
              <a:rPr lang="en-US" sz="1900" dirty="0"/>
              <a:t>Difficult screen user interface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511AC-FB9F-63C0-B4F2-B39DB1A4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15257-AB15-E25C-072C-DB436881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5EF2332-01BF-834F-8236-50238282D533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8" name="Picture 7" descr="A black cell phone on a white surface&#10;&#10;Description automatically generated">
            <a:extLst>
              <a:ext uri="{FF2B5EF4-FFF2-40B4-BE49-F238E27FC236}">
                <a16:creationId xmlns:a16="http://schemas.microsoft.com/office/drawing/2014/main" id="{03A23DED-26DE-313E-CDC4-AB2663B9D5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564" r="12469" b="8583"/>
          <a:stretch/>
        </p:blipFill>
        <p:spPr>
          <a:xfrm rot="10800000">
            <a:off x="6251027" y="1063229"/>
            <a:ext cx="1681211" cy="3943349"/>
          </a:xfrm>
          <a:prstGeom prst="rect">
            <a:avLst/>
          </a:prstGeom>
        </p:spPr>
      </p:pic>
      <p:pic>
        <p:nvPicPr>
          <p:cNvPr id="10" name="Picture 9" descr="A black cell phone with a strap&#10;&#10;Description automatically generated">
            <a:extLst>
              <a:ext uri="{FF2B5EF4-FFF2-40B4-BE49-F238E27FC236}">
                <a16:creationId xmlns:a16="http://schemas.microsoft.com/office/drawing/2014/main" id="{A0319613-2651-783E-98F7-79DDD181D0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68" t="15803" r="14543" b="28468"/>
          <a:stretch/>
        </p:blipFill>
        <p:spPr>
          <a:xfrm>
            <a:off x="1211762" y="2750426"/>
            <a:ext cx="3457902" cy="175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t>Showcase for 5G?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Primarily limited to traditional mobile broadband use</a:t>
            </a:r>
            <a:endParaRPr dirty="0"/>
          </a:p>
          <a:p>
            <a:pPr lvl="0"/>
            <a:r>
              <a:rPr dirty="0"/>
              <a:t>Used for Opening Ceremony boat parade</a:t>
            </a:r>
          </a:p>
          <a:p>
            <a:pPr lvl="0"/>
            <a:r>
              <a:rPr dirty="0"/>
              <a:t>Used for sailing competition</a:t>
            </a:r>
          </a:p>
        </p:txBody>
      </p:sp>
      <p:pic>
        <p:nvPicPr>
          <p:cNvPr id="9" name="Picture 8" descr="A boat on the water&#10;&#10;Description automatically generated">
            <a:extLst>
              <a:ext uri="{FF2B5EF4-FFF2-40B4-BE49-F238E27FC236}">
                <a16:creationId xmlns:a16="http://schemas.microsoft.com/office/drawing/2014/main" id="{109D862E-C532-14B3-7344-7714C338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68" r="1" b="1"/>
          <a:stretch/>
        </p:blipFill>
        <p:spPr>
          <a:xfrm>
            <a:off x="4648200" y="1200151"/>
            <a:ext cx="4038600" cy="3394472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5EF2332-01BF-834F-8236-50238282D533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4BEB0A-84E6-AEB0-E60E-D98423DF1812}"/>
              </a:ext>
            </a:extLst>
          </p:cNvPr>
          <p:cNvSpPr/>
          <p:nvPr/>
        </p:nvSpPr>
        <p:spPr>
          <a:xfrm>
            <a:off x="6321972" y="2434931"/>
            <a:ext cx="462456" cy="4624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AB02AC-CA4E-3CF5-C729-F57C0990A41C}"/>
              </a:ext>
            </a:extLst>
          </p:cNvPr>
          <p:cNvCxnSpPr/>
          <p:nvPr/>
        </p:nvCxnSpPr>
        <p:spPr>
          <a:xfrm flipV="1">
            <a:off x="3531476" y="2897387"/>
            <a:ext cx="2488324" cy="10545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Unique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5411585" cy="3394472"/>
          </a:xfrm>
        </p:spPr>
        <p:txBody>
          <a:bodyPr/>
          <a:lstStyle/>
          <a:p>
            <a:pPr lvl="0"/>
            <a:r>
              <a:rPr dirty="0"/>
              <a:t>Counter UAS</a:t>
            </a:r>
          </a:p>
          <a:p>
            <a:pPr lvl="0"/>
            <a:r>
              <a:rPr dirty="0"/>
              <a:t>Jamming by protective details</a:t>
            </a:r>
          </a:p>
          <a:p>
            <a:pPr lvl="0"/>
            <a:r>
              <a:rPr dirty="0"/>
              <a:t>Poorly positioned temporary Cellular Towers</a:t>
            </a:r>
          </a:p>
          <a:p>
            <a:pPr lvl="0"/>
            <a:r>
              <a:rPr dirty="0"/>
              <a:t>LED lights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A large metal pole with boxes on it&#10;&#10;Description automatically generated with medium confidence">
            <a:extLst>
              <a:ext uri="{FF2B5EF4-FFF2-40B4-BE49-F238E27FC236}">
                <a16:creationId xmlns:a16="http://schemas.microsoft.com/office/drawing/2014/main" id="{8C534687-0293-099A-457D-846F4B3776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45" r="21111"/>
          <a:stretch/>
        </p:blipFill>
        <p:spPr>
          <a:xfrm>
            <a:off x="5868784" y="1374030"/>
            <a:ext cx="2648607" cy="30824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245331" cy="3394472"/>
          </a:xfrm>
        </p:spPr>
        <p:txBody>
          <a:bodyPr/>
          <a:lstStyle/>
          <a:p>
            <a:pPr lvl="0"/>
            <a:r>
              <a:rPr dirty="0"/>
              <a:t>Plan early</a:t>
            </a:r>
          </a:p>
          <a:p>
            <a:pPr lvl="0"/>
            <a:r>
              <a:rPr dirty="0"/>
              <a:t>MC-LTE needs more fit-for-purpose handsets that are PTT-centric</a:t>
            </a:r>
          </a:p>
          <a:p>
            <a:pPr lvl="0"/>
            <a:r>
              <a:rPr dirty="0"/>
              <a:t>Don’t underestimate the impact of scale and stakes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A long black cable on the ground&#10;&#10;Description automatically generated with medium confidence">
            <a:extLst>
              <a:ext uri="{FF2B5EF4-FFF2-40B4-BE49-F238E27FC236}">
                <a16:creationId xmlns:a16="http://schemas.microsoft.com/office/drawing/2014/main" id="{6CA34589-0C7F-C2BA-ED37-AF6AB40F3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244" y="1124875"/>
            <a:ext cx="2685556" cy="358074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©2024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CritComm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F5FB887-7625-CF43-A294-9E37A952E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6296" y="2151208"/>
            <a:ext cx="2756078" cy="106857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Ken Rehbehn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Principal Analyst</a:t>
            </a:r>
          </a:p>
        </p:txBody>
      </p:sp>
      <p:pic>
        <p:nvPicPr>
          <p:cNvPr id="8" name="Picture 7" descr="IMG_08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04" y="2319665"/>
            <a:ext cx="2822396" cy="2116797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346296" y="3252191"/>
            <a:ext cx="5523831" cy="7739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Email: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krehbehn@critcomminsights.com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917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Looking Back at Paris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My vantage point</a:t>
            </a:r>
          </a:p>
          <a:p>
            <a:pPr lvl="0"/>
            <a:r>
              <a:t>Top challenges</a:t>
            </a:r>
          </a:p>
          <a:p>
            <a:pPr lvl="0"/>
            <a:r>
              <a:t>Reflections on Paris comms</a:t>
            </a:r>
          </a:p>
          <a:p>
            <a:pPr lvl="0"/>
            <a:r>
              <a:t>Takeaways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A group of people on stairs&#10;&#10;Description automatically generated">
            <a:extLst>
              <a:ext uri="{FF2B5EF4-FFF2-40B4-BE49-F238E27FC236}">
                <a16:creationId xmlns:a16="http://schemas.microsoft.com/office/drawing/2014/main" id="{B523CA37-046C-F5CE-0D0F-6285EE3ECE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615" t="27712" r="33660" b="25751"/>
          <a:stretch/>
        </p:blipFill>
        <p:spPr>
          <a:xfrm>
            <a:off x="5181600" y="1251116"/>
            <a:ext cx="3397624" cy="35161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Seven Weeks in Paris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6096000" cy="3394472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dirty="0"/>
              <a:t>Delivery Partner: Riedel Communications Team</a:t>
            </a:r>
          </a:p>
          <a:p>
            <a:pPr lvl="1"/>
            <a:r>
              <a:rPr dirty="0"/>
              <a:t>Contract: Deliver TETRA PTT for security functional areas at 21 venues and villages</a:t>
            </a:r>
          </a:p>
          <a:p>
            <a:pPr lvl="1"/>
            <a:r>
              <a:rPr dirty="0"/>
              <a:t>Build and operate TETRA base stations at venues</a:t>
            </a:r>
          </a:p>
          <a:p>
            <a:pPr lvl="1"/>
            <a:r>
              <a:rPr dirty="0"/>
              <a:t>Supply Motorola MXP600 UHF portables with Olympic fleet map</a:t>
            </a:r>
            <a:r>
              <a:rPr lang="en-US" dirty="0"/>
              <a:t> for security function</a:t>
            </a:r>
            <a:endParaRPr dirty="0"/>
          </a:p>
          <a:p>
            <a:pPr lvl="1"/>
            <a:r>
              <a:rPr dirty="0"/>
              <a:t>Supply Motorola Wave terminals for Toyota fleet operations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 descr="A row of walkie talkie&#10;&#10;Description automatically generated">
            <a:extLst>
              <a:ext uri="{FF2B5EF4-FFF2-40B4-BE49-F238E27FC236}">
                <a16:creationId xmlns:a16="http://schemas.microsoft.com/office/drawing/2014/main" id="{ED2275C9-2AB5-3D41-E134-29A90EAB4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037" y="1392253"/>
            <a:ext cx="2422963" cy="32306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t>Seven Weeks in Paris</a:t>
            </a:r>
          </a:p>
        </p:txBody>
      </p:sp>
      <p:pic>
        <p:nvPicPr>
          <p:cNvPr id="7" name="Picture 6" descr="A person wearing a safety vest and a white helmet&#10;&#10;Description automatically generated">
            <a:extLst>
              <a:ext uri="{FF2B5EF4-FFF2-40B4-BE49-F238E27FC236}">
                <a16:creationId xmlns:a16="http://schemas.microsoft.com/office/drawing/2014/main" id="{9A672AF7-E6B6-F162-AEE0-52D135B4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06" b="20356"/>
          <a:stretch/>
        </p:blipFill>
        <p:spPr>
          <a:xfrm>
            <a:off x="457200" y="1200151"/>
            <a:ext cx="4038600" cy="339447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buNone/>
            </a:pPr>
            <a:r>
              <a:rPr dirty="0"/>
              <a:t>My perspective: Working on the Riedel support team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sz="2100"/>
              <a:t>Deliver devices</a:t>
            </a:r>
          </a:p>
          <a:p>
            <a:pPr lvl="1">
              <a:lnSpc>
                <a:spcPct val="90000"/>
              </a:lnSpc>
            </a:pPr>
            <a:r>
              <a:rPr lang="en-US" sz="2100"/>
              <a:t>Assist base station installation</a:t>
            </a:r>
          </a:p>
          <a:p>
            <a:pPr lvl="1">
              <a:lnSpc>
                <a:spcPct val="90000"/>
              </a:lnSpc>
            </a:pPr>
            <a:r>
              <a:rPr lang="en-US" sz="2100"/>
              <a:t>Monitor base stations and troubleshoot failures</a:t>
            </a:r>
          </a:p>
          <a:p>
            <a:pPr lvl="1">
              <a:lnSpc>
                <a:spcPct val="90000"/>
              </a:lnSpc>
            </a:pPr>
            <a:r>
              <a:rPr lang="en-US" sz="2100"/>
              <a:t>Assist venue staff with communication questions and problems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5EF2332-01BF-834F-8236-50238282D533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Seven Weeks in Paris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90" y="1218010"/>
            <a:ext cx="5775052" cy="3394472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dirty="0"/>
              <a:t>My </a:t>
            </a:r>
            <a:r>
              <a:rPr lang="en-US" dirty="0"/>
              <a:t>Opportunity</a:t>
            </a:r>
            <a:r>
              <a:rPr dirty="0"/>
              <a:t>: </a:t>
            </a:r>
            <a:r>
              <a:rPr lang="en-US" dirty="0"/>
              <a:t>Wander</a:t>
            </a:r>
            <a:r>
              <a:rPr dirty="0"/>
              <a:t> the city and the venues</a:t>
            </a:r>
          </a:p>
          <a:p>
            <a:pPr lvl="1"/>
            <a:r>
              <a:rPr dirty="0"/>
              <a:t>Observe the venue operations model</a:t>
            </a:r>
          </a:p>
          <a:p>
            <a:pPr lvl="1"/>
            <a:r>
              <a:rPr dirty="0"/>
              <a:t>Observe the interplay of </a:t>
            </a:r>
            <a:br>
              <a:rPr lang="en-US" dirty="0"/>
            </a:br>
            <a:r>
              <a:rPr dirty="0"/>
              <a:t>communications technology</a:t>
            </a:r>
          </a:p>
          <a:p>
            <a:pPr lvl="2"/>
            <a:r>
              <a:rPr dirty="0" err="1"/>
              <a:t>PTToC</a:t>
            </a:r>
            <a:endParaRPr dirty="0"/>
          </a:p>
          <a:p>
            <a:pPr lvl="2"/>
            <a:r>
              <a:rPr dirty="0"/>
              <a:t>MCPTT</a:t>
            </a:r>
          </a:p>
          <a:p>
            <a:pPr lvl="2"/>
            <a:r>
              <a:rPr dirty="0"/>
              <a:t>Sport timing systems</a:t>
            </a:r>
          </a:p>
          <a:p>
            <a:pPr lvl="2"/>
            <a:r>
              <a:rPr dirty="0"/>
              <a:t>C-UAS systems</a:t>
            </a:r>
          </a:p>
          <a:p>
            <a:pPr lvl="2"/>
            <a:r>
              <a:rPr dirty="0"/>
              <a:t>Diplomatic security protection for </a:t>
            </a:r>
            <a:br>
              <a:rPr lang="en-US" dirty="0"/>
            </a:br>
            <a:r>
              <a:rPr dirty="0"/>
              <a:t>Heads of State</a:t>
            </a:r>
          </a:p>
          <a:p>
            <a:pPr lvl="2"/>
            <a:r>
              <a:rPr dirty="0"/>
              <a:t>First Responder communications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A building with many windows&#10;&#10;Description automatically generated">
            <a:extLst>
              <a:ext uri="{FF2B5EF4-FFF2-40B4-BE49-F238E27FC236}">
                <a16:creationId xmlns:a16="http://schemas.microsoft.com/office/drawing/2014/main" id="{3530FAED-16DA-5B1B-FB61-8AAE66C90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855" y="1722013"/>
            <a:ext cx="3957145" cy="29678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Why Should You Care?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195455" cy="3394472"/>
          </a:xfrm>
        </p:spPr>
        <p:txBody>
          <a:bodyPr>
            <a:normAutofit lnSpcReduction="10000"/>
          </a:bodyPr>
          <a:lstStyle/>
          <a:p>
            <a:pPr lvl="0"/>
            <a:r>
              <a:rPr dirty="0"/>
              <a:t>North America is about to get busy</a:t>
            </a:r>
          </a:p>
          <a:p>
            <a:pPr lvl="1"/>
            <a:r>
              <a:rPr dirty="0"/>
              <a:t>FIFA Club World Cup - 2025</a:t>
            </a:r>
          </a:p>
          <a:p>
            <a:pPr lvl="1"/>
            <a:r>
              <a:rPr dirty="0"/>
              <a:t>FIFA World Cup - 2026</a:t>
            </a:r>
          </a:p>
          <a:p>
            <a:pPr lvl="1"/>
            <a:r>
              <a:rPr dirty="0"/>
              <a:t>Los Angeles Olympic and Paralympic Games 2028</a:t>
            </a:r>
          </a:p>
          <a:p>
            <a:pPr lvl="0"/>
            <a:r>
              <a:rPr dirty="0"/>
              <a:t>Advanced planning is critical</a:t>
            </a:r>
          </a:p>
          <a:p>
            <a:pPr lvl="1"/>
            <a:r>
              <a:rPr dirty="0"/>
              <a:t>Spectrum planning</a:t>
            </a:r>
          </a:p>
          <a:p>
            <a:pPr lvl="1"/>
            <a:r>
              <a:rPr dirty="0"/>
              <a:t>Interoperability planning</a:t>
            </a:r>
          </a:p>
          <a:p>
            <a:pPr lvl="0"/>
            <a:r>
              <a:rPr dirty="0"/>
              <a:t>Commercial opportunities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BFA3A2FD-C6E6-213C-BCD5-F1EED5C8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457285"/>
            <a:ext cx="3137338" cy="31373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t>Your Amuse-bouche</a:t>
            </a:r>
          </a:p>
        </p:txBody>
      </p:sp>
      <p:pic>
        <p:nvPicPr>
          <p:cNvPr id="7" name="Picture 6" descr="A person holding a camera&#10;&#10;Description automatically generated">
            <a:extLst>
              <a:ext uri="{FF2B5EF4-FFF2-40B4-BE49-F238E27FC236}">
                <a16:creationId xmlns:a16="http://schemas.microsoft.com/office/drawing/2014/main" id="{1C54BECF-6AB3-92CE-54EB-9929FBDD8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769" b="1"/>
          <a:stretch/>
        </p:blipFill>
        <p:spPr>
          <a:xfrm>
            <a:off x="331076" y="1200151"/>
            <a:ext cx="4038600" cy="339447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/>
          <a:p>
            <a:pPr lvl="0"/>
            <a:r>
              <a:rPr dirty="0"/>
              <a:t>30 minutes of chat does not substitute for in-depth discussions</a:t>
            </a:r>
          </a:p>
          <a:p>
            <a:pPr lvl="0"/>
            <a:r>
              <a:rPr dirty="0"/>
              <a:t>DHS CISA ECD operating programs to link key stakeholders</a:t>
            </a:r>
          </a:p>
          <a:p>
            <a:pPr lvl="0"/>
            <a:r>
              <a:rPr dirty="0"/>
              <a:t>Planning in-depth sessions at IWCE in Las Vegas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5EF2332-01BF-834F-8236-50238282D533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039CC1A1-7594-7F0A-6A38-9E02D5073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50"/>
          <a:stretch/>
        </p:blipFill>
        <p:spPr>
          <a:xfrm>
            <a:off x="4423269" y="1568507"/>
            <a:ext cx="4720731" cy="2728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Extraordinary Scale</a:t>
            </a:r>
            <a:r>
              <a:rPr lang="en-US" dirty="0"/>
              <a:t> - Sports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20" y="1235275"/>
            <a:ext cx="6192982" cy="3394472"/>
          </a:xfrm>
          <a:solidFill>
            <a:schemeClr val="bg2">
              <a:alpha val="44850"/>
            </a:schemeClr>
          </a:solidFill>
        </p:spPr>
        <p:txBody>
          <a:bodyPr>
            <a:normAutofit fontScale="92500" lnSpcReduction="10000"/>
          </a:bodyPr>
          <a:lstStyle/>
          <a:p>
            <a:pPr lvl="0"/>
            <a:r>
              <a:rPr dirty="0"/>
              <a:t>9.5 million tickets sold in total (out of 10 million possible)</a:t>
            </a:r>
          </a:p>
          <a:p>
            <a:pPr lvl="1"/>
            <a:r>
              <a:rPr dirty="0"/>
              <a:t>Basketball broke prior Olympic attendance record with 1,078,319 fans</a:t>
            </a:r>
          </a:p>
          <a:p>
            <a:pPr lvl="1"/>
            <a:r>
              <a:rPr dirty="0"/>
              <a:t>Rugby Sevens with 530,000 spectators at Stade de France</a:t>
            </a:r>
          </a:p>
          <a:p>
            <a:pPr lvl="0"/>
            <a:r>
              <a:rPr dirty="0"/>
              <a:t>Spectrum demands for Broadcast, Venue operations, Sport operations, Performances</a:t>
            </a:r>
          </a:p>
          <a:p>
            <a:pPr lvl="1"/>
            <a:r>
              <a:rPr dirty="0"/>
              <a:t>16,762 Frequencies for Olympic Games</a:t>
            </a:r>
          </a:p>
          <a:p>
            <a:pPr lvl="1"/>
            <a:r>
              <a:rPr dirty="0"/>
              <a:t>6,200 Frequencies for Paralympic Game</a:t>
            </a:r>
            <a:r>
              <a:rPr lang="en-US" dirty="0"/>
              <a:t>s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7FB33-2E59-44E5-EADA-D77335C2F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48E4-439B-D0CC-6F76-F735F548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dirty="0"/>
              <a:t>Extraordinary Scale</a:t>
            </a:r>
            <a:r>
              <a:rPr lang="en-US" dirty="0"/>
              <a:t> - Safety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81B6E-D331-1F2F-D99D-943430357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8730" y="1409227"/>
            <a:ext cx="4845269" cy="32678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dirty="0"/>
              <a:t>Public safety expanded</a:t>
            </a:r>
          </a:p>
          <a:p>
            <a:pPr lvl="1"/>
            <a:r>
              <a:rPr lang="en-US" sz="2100" dirty="0"/>
              <a:t>2,185 Police officers from 46 countries</a:t>
            </a:r>
          </a:p>
          <a:p>
            <a:pPr lvl="1"/>
            <a:r>
              <a:rPr lang="en-US" sz="2100" dirty="0"/>
              <a:t>Massive temporary deployment of national police &amp; fire personnel</a:t>
            </a:r>
          </a:p>
        </p:txBody>
      </p:sp>
      <p:pic>
        <p:nvPicPr>
          <p:cNvPr id="7" name="Picture 6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F4F69626-1D25-9C0C-90DB-17D7EAB45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04" t="22008" r="15485" b="17962"/>
          <a:stretch/>
        </p:blipFill>
        <p:spPr>
          <a:xfrm>
            <a:off x="92848" y="1211193"/>
            <a:ext cx="3985607" cy="2385849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39511-A3E3-9A5C-8A64-38DA933C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©2024 </a:t>
            </a:r>
            <a:r>
              <a:rPr lang="en-US" dirty="0" err="1"/>
              <a:t>CritComm</a:t>
            </a:r>
            <a:r>
              <a:rPr lang="en-US" dirty="0"/>
              <a:t> Insights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29FEE-F0C9-4BD2-49C1-8AF07BB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5EF2332-01BF-834F-8236-50238282D533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9" name="Picture 8" descr="A group of people posing for a photo with a dog&#10;&#10;Description automatically generated">
            <a:extLst>
              <a:ext uri="{FF2B5EF4-FFF2-40B4-BE49-F238E27FC236}">
                <a16:creationId xmlns:a16="http://schemas.microsoft.com/office/drawing/2014/main" id="{B3EF8D75-0679-4AC7-6AA7-84E422CD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499" t="7315" r="13065" b="20511"/>
          <a:stretch/>
        </p:blipFill>
        <p:spPr>
          <a:xfrm>
            <a:off x="2791274" y="2689331"/>
            <a:ext cx="1722141" cy="20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65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C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506</Words>
  <Application>Microsoft Office PowerPoint</Application>
  <PresentationFormat>On-screen Show (16:9)</PresentationFormat>
  <Paragraphs>111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Helvetica</vt:lpstr>
      <vt:lpstr>Helvetica Light</vt:lpstr>
      <vt:lpstr>System Font Regular</vt:lpstr>
      <vt:lpstr>Wingdings</vt:lpstr>
      <vt:lpstr>Office Theme</vt:lpstr>
      <vt:lpstr>CCI Template</vt:lpstr>
      <vt:lpstr>Paris 2024 Communications Experience</vt:lpstr>
      <vt:lpstr>Looking Back at Paris 2024</vt:lpstr>
      <vt:lpstr>Seven Weeks in Paris</vt:lpstr>
      <vt:lpstr>Seven Weeks in Paris</vt:lpstr>
      <vt:lpstr>Seven Weeks in Paris</vt:lpstr>
      <vt:lpstr>Why Should You Care?</vt:lpstr>
      <vt:lpstr>Your Amuse-bouche</vt:lpstr>
      <vt:lpstr>Extraordinary Scale - Sports</vt:lpstr>
      <vt:lpstr>Extraordinary Scale - Safety</vt:lpstr>
      <vt:lpstr>Showcase for Push-to-Talk over Cellular?</vt:lpstr>
      <vt:lpstr>Showcase for Push-to-Talk over Cellular?</vt:lpstr>
      <vt:lpstr>Showcase for 5G?</vt:lpstr>
      <vt:lpstr>Unique Challenges</vt:lpstr>
      <vt:lpstr>Takeaways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app0.xml><?xml version="1.0" encoding="utf-8"?>
<Properties xmlns="http://schemas.openxmlformats.org/officeDocument/2006/extended-properties" xmlns:vt="http://schemas.openxmlformats.org/officeDocument/2006/docPropsVTypes">
  <TotalTime>58</TotalTime>
  <Words>5</Words>
  <Application>Microsoft Macintosh PowerPoint</Application>
  <PresentationFormat>On-screen Show (16:9)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Helvetica</vt:lpstr>
      <vt:lpstr>Helvetica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Executive Director</dc:creator>
  <cp:keywords/>
  <cp:lastModifiedBy>George Kelemen</cp:lastModifiedBy>
  <cp:revision>4</cp:revision>
  <dcterms:created xsi:type="dcterms:W3CDTF">2024-11-12T21:40:57Z</dcterms:created>
  <dcterms:modified xsi:type="dcterms:W3CDTF">2024-11-13T20:34:44Z</dcterms:modified>
</cp:coreProperties>
</file>